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7" r:id="rId2"/>
    <p:sldId id="272" r:id="rId3"/>
    <p:sldId id="279" r:id="rId4"/>
    <p:sldId id="274" r:id="rId5"/>
    <p:sldId id="273" r:id="rId6"/>
    <p:sldId id="283" r:id="rId7"/>
    <p:sldId id="285" r:id="rId8"/>
    <p:sldId id="286" r:id="rId9"/>
    <p:sldId id="287" r:id="rId10"/>
    <p:sldId id="290" r:id="rId11"/>
    <p:sldId id="288" r:id="rId12"/>
    <p:sldId id="293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01" r:id="rId22"/>
    <p:sldId id="292" r:id="rId23"/>
    <p:sldId id="310" r:id="rId24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47823"/>
    <a:srgbClr val="4F022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 snapToGrid="0" snapToObjects="1">
      <p:cViewPr>
        <p:scale>
          <a:sx n="75" d="100"/>
          <a:sy n="75" d="100"/>
        </p:scale>
        <p:origin x="-1236" y="-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AF882-3615-CC40-AABB-F107669C1F0B}" type="datetimeFigureOut">
              <a:rPr lang="it-IT" smtClean="0"/>
              <a:pPr/>
              <a:t>18/05/2017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3650-BE25-7242-AC9E-C76181C876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9811711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88A5F-DB3E-214A-9E95-2A8E24980C5C}" type="datetimeFigureOut">
              <a:rPr lang="it-IT" smtClean="0"/>
              <a:pPr/>
              <a:t>18/05/2017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9AFFB-A531-2245-8930-D012CEB0EB8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5654264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9AFFB-A531-2245-8930-D012CEB0EB8B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4149009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 smtClean="0"/>
              <a:t>06/11/2013</a:t>
            </a:r>
            <a:endParaRPr lang="it-IT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Progetto Offerta Formativa a.a. 2013-2016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jpeg"/><Relationship Id="rId2" Type="http://schemas.openxmlformats.org/officeDocument/2006/relationships/audio" Target="file:///C:\Documents%20and%20Settings\Mysza\Desktop\Aiesec\Cindy%20Laupfer%20-%20Lily%20Was%20Here.mp3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mailto:nicoletta.marinelli@unimc.it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hyperlink" Target="https://www.youtube.com/unimcwebtv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7982" y="1413592"/>
            <a:ext cx="8420100" cy="1362075"/>
          </a:xfrm>
        </p:spPr>
        <p:txBody>
          <a:bodyPr>
            <a:noAutofit/>
          </a:bodyPr>
          <a:lstStyle/>
          <a:p>
            <a:pPr algn="ctr"/>
            <a:r>
              <a:rPr lang="fr-FR" sz="2800" i="1" cap="none" dirty="0" smtClean="0"/>
              <a:t>Multiple diploma student exchange programme </a:t>
            </a:r>
            <a:r>
              <a:rPr lang="fr-FR" sz="3600" i="1" cap="none" dirty="0" smtClean="0"/>
              <a:t/>
            </a:r>
            <a:br>
              <a:rPr lang="fr-FR" sz="3600" i="1" cap="none" dirty="0" smtClean="0"/>
            </a:br>
            <a:r>
              <a:rPr lang="fr-FR" sz="3600" i="1" cap="none" dirty="0"/>
              <a:t>International Finance</a:t>
            </a:r>
            <a:r>
              <a:rPr lang="pl-PL" sz="3600" cap="none" dirty="0"/>
              <a:t> </a:t>
            </a:r>
            <a:r>
              <a:rPr lang="pl-PL" sz="3600" i="1" cap="none" dirty="0" err="1"/>
              <a:t>Programme</a:t>
            </a:r>
            <a:r>
              <a:rPr lang="pl-PL" sz="3600" i="1" cap="none" dirty="0"/>
              <a:t/>
            </a:r>
            <a:br>
              <a:rPr lang="pl-PL" sz="3600" i="1" cap="none" dirty="0"/>
            </a:br>
            <a:r>
              <a:rPr lang="pl-PL" sz="3200" i="1" cap="none" dirty="0"/>
              <a:t>IFP: </a:t>
            </a:r>
            <a:r>
              <a:rPr lang="pl-PL" sz="3200" i="1" cap="none" dirty="0" err="1" smtClean="0"/>
              <a:t>Italy</a:t>
            </a:r>
            <a:r>
              <a:rPr lang="pl-PL" sz="3200" i="1" cap="none" dirty="0" smtClean="0"/>
              <a:t>-France-Poland</a:t>
            </a:r>
            <a:endParaRPr lang="fr-FR" sz="3600" i="1" cap="none" dirty="0"/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691833" y="3070543"/>
            <a:ext cx="7772400" cy="150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1" kern="1200">
                <a:solidFill>
                  <a:schemeClr val="tx1">
                    <a:tint val="75000"/>
                  </a:schemeClr>
                </a:solidFill>
                <a:latin typeface="Arial Italic"/>
                <a:ea typeface="+mn-ea"/>
                <a:cs typeface="Arial Italic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i="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81" y="3603136"/>
            <a:ext cx="3041729" cy="115916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433" y="3573121"/>
            <a:ext cx="1219200" cy="12192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458" y="3775050"/>
            <a:ext cx="1828800" cy="815340"/>
          </a:xfrm>
          <a:prstGeom prst="rect">
            <a:avLst/>
          </a:prstGeom>
        </p:spPr>
      </p:pic>
      <p:sp>
        <p:nvSpPr>
          <p:cNvPr id="8" name="CasellaDiTesto 7"/>
          <p:cNvSpPr txBox="1"/>
          <p:nvPr/>
        </p:nvSpPr>
        <p:spPr>
          <a:xfrm>
            <a:off x="1398054" y="4800404"/>
            <a:ext cx="14037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1600" i="1" dirty="0"/>
              <a:t>Master </a:t>
            </a:r>
            <a:r>
              <a:rPr lang="it-IT" sz="1600" i="1" dirty="0" err="1" smtClean="0"/>
              <a:t>degree</a:t>
            </a:r>
            <a:endParaRPr lang="it-IT" sz="1600" i="1" dirty="0" smtClean="0"/>
          </a:p>
          <a:p>
            <a:pPr algn="ctr"/>
            <a:r>
              <a:rPr lang="it-IT" sz="1600" i="1" dirty="0" smtClean="0"/>
              <a:t>in </a:t>
            </a:r>
            <a:r>
              <a:rPr lang="it-IT" sz="1600" i="1" dirty="0"/>
              <a:t>Economics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3408385" y="4800404"/>
            <a:ext cx="23392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/>
              <a:t>Master degree </a:t>
            </a:r>
            <a:endParaRPr lang="en-US" sz="1600" i="1" dirty="0" smtClean="0"/>
          </a:p>
          <a:p>
            <a:pPr algn="ctr"/>
            <a:r>
              <a:rPr lang="en-US" sz="1600" i="1" dirty="0" smtClean="0"/>
              <a:t>in </a:t>
            </a:r>
            <a:r>
              <a:rPr lang="en-US" sz="1600" i="1" dirty="0"/>
              <a:t>Finance, </a:t>
            </a:r>
            <a:endParaRPr lang="en-US" sz="1600" i="1" dirty="0" smtClean="0"/>
          </a:p>
          <a:p>
            <a:pPr algn="ctr"/>
            <a:r>
              <a:rPr lang="en-US" sz="1600" i="1" dirty="0" smtClean="0"/>
              <a:t>specialty </a:t>
            </a:r>
            <a:r>
              <a:rPr lang="en-US" sz="1600" i="1" dirty="0"/>
              <a:t>Law and Finance</a:t>
            </a:r>
            <a:endParaRPr lang="it-IT" sz="1600" i="1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6011821" y="4802530"/>
            <a:ext cx="19520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i="1" dirty="0"/>
              <a:t>Masters degree in </a:t>
            </a:r>
            <a:endParaRPr lang="en-US" sz="1600" i="1" dirty="0" smtClean="0"/>
          </a:p>
          <a:p>
            <a:pPr algn="ctr"/>
            <a:r>
              <a:rPr lang="en-US" sz="1600" i="1" dirty="0" smtClean="0"/>
              <a:t>Markets </a:t>
            </a:r>
            <a:r>
              <a:rPr lang="en-US" sz="1600" i="1" dirty="0"/>
              <a:t>and </a:t>
            </a:r>
            <a:endParaRPr lang="en-US" sz="1600" i="1" dirty="0" smtClean="0"/>
          </a:p>
          <a:p>
            <a:pPr algn="ctr"/>
            <a:r>
              <a:rPr lang="en-US" sz="1600" i="1" dirty="0" smtClean="0"/>
              <a:t>Financial </a:t>
            </a:r>
            <a:r>
              <a:rPr lang="en-US" sz="1600" i="1" dirty="0"/>
              <a:t>Institutions </a:t>
            </a:r>
            <a:endParaRPr lang="it-IT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  <p:pic>
        <p:nvPicPr>
          <p:cNvPr id="1026" name="Picture 2" descr="http://www.univ-angers.fr/_contents/ametys-internal%253Asites/univangers/ametys-internal%253Acontents/history-publicite-2/_metadata/photos/1/image/plaquette_ua_8_pages_situation_france_europe.jpg?objectId=defaultWebContent://92663b36-2a87-4638-9b39-207304a33e1c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812" t="20840" r="15505" b="23120"/>
          <a:stretch/>
        </p:blipFill>
        <p:spPr bwMode="auto">
          <a:xfrm>
            <a:off x="4410363" y="1280750"/>
            <a:ext cx="4660200" cy="42210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nalezione obrazy dla zapytania anger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022" y="3759199"/>
            <a:ext cx="3648396" cy="20670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22" y="1054738"/>
            <a:ext cx="3504782" cy="23365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Immagin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549" y="1279132"/>
            <a:ext cx="1038273" cy="103827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9718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  <p:pic>
        <p:nvPicPr>
          <p:cNvPr id="5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0854" y="1240870"/>
            <a:ext cx="1794163" cy="1794163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414" y="1122497"/>
            <a:ext cx="3442697" cy="20309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4103" y="3508312"/>
            <a:ext cx="3333321" cy="24647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pole tekstowe 8"/>
          <p:cNvSpPr txBox="1"/>
          <p:nvPr/>
        </p:nvSpPr>
        <p:spPr>
          <a:xfrm>
            <a:off x="234370" y="3538908"/>
            <a:ext cx="45593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/>
              <a:t>O</a:t>
            </a:r>
            <a:r>
              <a:rPr lang="pl-PL" sz="2000" dirty="0" smtClean="0"/>
              <a:t>ne of the </a:t>
            </a:r>
            <a:r>
              <a:rPr lang="pl-PL" sz="2000" dirty="0" err="1" smtClean="0"/>
              <a:t>best</a:t>
            </a:r>
            <a:r>
              <a:rPr lang="pl-PL" sz="2000" dirty="0" smtClean="0"/>
              <a:t> </a:t>
            </a:r>
            <a:r>
              <a:rPr lang="pl-PL" sz="2000" dirty="0" err="1" smtClean="0"/>
              <a:t>Universities</a:t>
            </a:r>
            <a:r>
              <a:rPr lang="pl-PL" sz="2000" dirty="0" smtClean="0"/>
              <a:t> in France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000" dirty="0" smtClean="0"/>
              <a:t>Strategic partner of Nicolaus Copernicus University </a:t>
            </a:r>
            <a:r>
              <a:rPr lang="pl-PL" sz="2000" dirty="0" err="1" smtClean="0"/>
              <a:t>since</a:t>
            </a:r>
            <a:r>
              <a:rPr lang="pl-PL" sz="2000" dirty="0"/>
              <a:t> </a:t>
            </a:r>
            <a:r>
              <a:rPr lang="pl-PL" sz="2000" dirty="0" smtClean="0"/>
              <a:t>1980’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="" xmlns:p14="http://schemas.microsoft.com/office/powerpoint/2010/main" val="202197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 descr="MAPA POLSKI MIASTAp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8613" b="5073"/>
          <a:stretch>
            <a:fillRect/>
          </a:stretch>
        </p:blipFill>
        <p:spPr>
          <a:xfrm>
            <a:off x="3728830" y="1870244"/>
            <a:ext cx="5415170" cy="4394200"/>
          </a:xfrm>
        </p:spPr>
      </p:pic>
      <p:sp>
        <p:nvSpPr>
          <p:cNvPr id="7" name="Tytuł 7"/>
          <p:cNvSpPr>
            <a:spLocks noGrp="1"/>
          </p:cNvSpPr>
          <p:nvPr>
            <p:ph type="title"/>
          </p:nvPr>
        </p:nvSpPr>
        <p:spPr>
          <a:xfrm>
            <a:off x="4711700" y="673100"/>
            <a:ext cx="4432300" cy="976164"/>
          </a:xfrm>
        </p:spPr>
        <p:txBody>
          <a:bodyPr>
            <a:noAutofit/>
          </a:bodyPr>
          <a:lstStyle/>
          <a:p>
            <a:r>
              <a:rPr lang="en-U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Location in the centre of Poland</a:t>
            </a:r>
            <a:endParaRPr lang="pl-PL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1" y="3051394"/>
            <a:ext cx="3728830" cy="530006"/>
          </a:xfrm>
          <a:custGeom>
            <a:avLst/>
            <a:gdLst>
              <a:gd name="connsiteX0" fmla="*/ 6857453 w 6857453"/>
              <a:gd name="connsiteY0" fmla="*/ 642035 h 642035"/>
              <a:gd name="connsiteX1" fmla="*/ 0 w 6857453"/>
              <a:gd name="connsiteY1" fmla="*/ 642035 h 642035"/>
              <a:gd name="connsiteX2" fmla="*/ 0 w 6857453"/>
              <a:gd name="connsiteY2" fmla="*/ 0 h 642035"/>
              <a:gd name="connsiteX3" fmla="*/ 6857453 w 6857453"/>
              <a:gd name="connsiteY3" fmla="*/ 0 h 642035"/>
              <a:gd name="connsiteX4" fmla="*/ 6857453 w 6857453"/>
              <a:gd name="connsiteY4" fmla="*/ 642035 h 642035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6857453" h="642035">
                <a:moveTo>
                  <a:pt x="6857453" y="642035"/>
                </a:moveTo>
                <a:lnTo>
                  <a:pt x="0" y="642035"/>
                </a:lnTo>
                <a:lnTo>
                  <a:pt x="0" y="0"/>
                </a:lnTo>
                <a:lnTo>
                  <a:pt x="6857453" y="0"/>
                </a:lnTo>
                <a:lnTo>
                  <a:pt x="6857453" y="642035"/>
                </a:lnTo>
              </a:path>
            </a:pathLst>
          </a:custGeom>
          <a:solidFill>
            <a:srgbClr val="244AA5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18" descr="logo UMK poziom 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" y="1480820"/>
            <a:ext cx="1981345" cy="828530"/>
          </a:xfrm>
          <a:prstGeom prst="rect">
            <a:avLst/>
          </a:prstGeom>
        </p:spPr>
      </p:pic>
      <p:sp>
        <p:nvSpPr>
          <p:cNvPr id="10" name="TextBox 1"/>
          <p:cNvSpPr txBox="1"/>
          <p:nvPr/>
        </p:nvSpPr>
        <p:spPr>
          <a:xfrm>
            <a:off x="1" y="3102194"/>
            <a:ext cx="3445815" cy="362856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1200"/>
              </a:lnSpc>
              <a:tabLst/>
            </a:pPr>
            <a:r>
              <a:rPr lang="pl-PL" sz="1400" b="1" dirty="0">
                <a:solidFill>
                  <a:schemeClr val="bg1"/>
                </a:solidFill>
                <a:latin typeface="Calibri" pitchFamily="18" charset="0"/>
                <a:cs typeface="Calibri" pitchFamily="18" charset="0"/>
              </a:rPr>
              <a:t>Nicolaus Copernicus </a:t>
            </a:r>
            <a:r>
              <a:rPr lang="pl-PL" sz="1400" b="1" dirty="0" smtClean="0">
                <a:solidFill>
                  <a:schemeClr val="bg1"/>
                </a:solidFill>
                <a:latin typeface="Calibri" pitchFamily="18" charset="0"/>
                <a:cs typeface="Calibri" pitchFamily="18" charset="0"/>
              </a:rPr>
              <a:t>University</a:t>
            </a:r>
          </a:p>
          <a:p>
            <a:pPr>
              <a:lnSpc>
                <a:spcPts val="1200"/>
              </a:lnSpc>
            </a:pPr>
            <a:r>
              <a:rPr lang="en-US" sz="1400" dirty="0">
                <a:solidFill>
                  <a:schemeClr val="bg1"/>
                </a:solidFill>
                <a:latin typeface="Calibri" pitchFamily="18" charset="0"/>
                <a:cs typeface="Calibri" pitchFamily="18" charset="0"/>
              </a:rPr>
              <a:t>Faculty</a:t>
            </a:r>
            <a:r>
              <a:rPr lang="pl-PL" sz="1400" dirty="0">
                <a:solidFill>
                  <a:schemeClr val="bg1"/>
                </a:solidFill>
                <a:latin typeface="Calibri" pitchFamily="18" charset="0"/>
                <a:cs typeface="Calibri" pitchFamily="18" charset="0"/>
              </a:rPr>
              <a:t> of </a:t>
            </a:r>
            <a:r>
              <a:rPr lang="en-US" sz="1400" dirty="0">
                <a:solidFill>
                  <a:schemeClr val="bg1"/>
                </a:solidFill>
                <a:latin typeface="Calibri" pitchFamily="18" charset="0"/>
                <a:cs typeface="Calibri" pitchFamily="18" charset="0"/>
              </a:rPr>
              <a:t>Economic</a:t>
            </a:r>
            <a:r>
              <a:rPr lang="pl-PL" sz="1400" dirty="0">
                <a:solidFill>
                  <a:schemeClr val="bg1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Calibri" pitchFamily="18" charset="0"/>
                <a:cs typeface="Calibri" pitchFamily="18" charset="0"/>
              </a:rPr>
              <a:t>Sciences</a:t>
            </a:r>
            <a:r>
              <a:rPr lang="pl-PL" sz="1400" dirty="0">
                <a:solidFill>
                  <a:schemeClr val="bg1"/>
                </a:solidFill>
                <a:latin typeface="Calibri" pitchFamily="18" charset="0"/>
                <a:cs typeface="Calibri" pitchFamily="18" charset="0"/>
              </a:rPr>
              <a:t> and </a:t>
            </a:r>
            <a:r>
              <a:rPr lang="pl-PL" sz="1400" dirty="0" smtClean="0">
                <a:solidFill>
                  <a:schemeClr val="bg1"/>
                </a:solidFill>
                <a:latin typeface="Calibri" pitchFamily="18" charset="0"/>
                <a:cs typeface="Calibri" pitchFamily="18" charset="0"/>
              </a:rPr>
              <a:t>Management</a:t>
            </a:r>
            <a:endParaRPr lang="pl-PL" sz="1400" dirty="0">
              <a:solidFill>
                <a:schemeClr val="bg1"/>
              </a:solidFill>
              <a:latin typeface="Calibri" pitchFamily="18" charset="0"/>
              <a:cs typeface="Calibri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4367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"/>
          <p:cNvSpPr txBox="1"/>
          <p:nvPr/>
        </p:nvSpPr>
        <p:spPr>
          <a:xfrm>
            <a:off x="2084071" y="904462"/>
            <a:ext cx="4171911" cy="789960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>
              <a:lnSpc>
                <a:spcPts val="3000"/>
              </a:lnSpc>
              <a:tabLst/>
            </a:pPr>
            <a:r>
              <a:rPr lang="pl-PL" sz="4000" b="1" dirty="0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AACSB </a:t>
            </a:r>
            <a:r>
              <a:rPr lang="pl-PL" sz="4000" b="1" dirty="0" err="1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Acreditation</a:t>
            </a:r>
            <a:endParaRPr lang="pl-PL" sz="4000" b="1" dirty="0">
              <a:solidFill>
                <a:srgbClr val="254AA5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800"/>
              </a:lnSpc>
              <a:tabLst/>
            </a:pPr>
            <a:endParaRPr lang="en-US" altLang="zh-CN" sz="4000" b="1" dirty="0" smtClean="0">
              <a:solidFill>
                <a:srgbClr val="254AA5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12" name="TextBox 1"/>
          <p:cNvSpPr txBox="1"/>
          <p:nvPr/>
        </p:nvSpPr>
        <p:spPr>
          <a:xfrm>
            <a:off x="550694" y="1511187"/>
            <a:ext cx="6350701" cy="1523494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r>
              <a:rPr lang="en-US" sz="2400" dirty="0"/>
              <a:t>the Faculty of Economic Sciences and Management </a:t>
            </a:r>
            <a:r>
              <a:rPr lang="en-US" sz="2400" b="1" dirty="0"/>
              <a:t>as the first and the only state university in Poland </a:t>
            </a:r>
            <a:r>
              <a:rPr lang="en-US" sz="2400" dirty="0"/>
              <a:t>received this very prestigious business AACSB accreditation. </a:t>
            </a:r>
            <a:endParaRPr lang="pl-PL" sz="2400" dirty="0" smtClean="0"/>
          </a:p>
        </p:txBody>
      </p:sp>
      <p:sp>
        <p:nvSpPr>
          <p:cNvPr id="18" name="Freeform 3"/>
          <p:cNvSpPr/>
          <p:nvPr/>
        </p:nvSpPr>
        <p:spPr>
          <a:xfrm>
            <a:off x="6523881" y="-142875"/>
            <a:ext cx="1149350" cy="1149350"/>
          </a:xfrm>
          <a:custGeom>
            <a:avLst/>
            <a:gdLst>
              <a:gd name="connsiteX0" fmla="*/ 1149350 w 1149350"/>
              <a:gd name="connsiteY0" fmla="*/ 574675 h 1149350"/>
              <a:gd name="connsiteX1" fmla="*/ 574675 w 1149350"/>
              <a:gd name="connsiteY1" fmla="*/ 1149350 h 1149350"/>
              <a:gd name="connsiteX2" fmla="*/ 0 w 1149350"/>
              <a:gd name="connsiteY2" fmla="*/ 574675 h 1149350"/>
              <a:gd name="connsiteX3" fmla="*/ 574675 w 1149350"/>
              <a:gd name="connsiteY3" fmla="*/ 0 h 1149350"/>
              <a:gd name="connsiteX4" fmla="*/ 1149350 w 1149350"/>
              <a:gd name="connsiteY4" fmla="*/ 574675 h 11493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49350" h="1149350">
                <a:moveTo>
                  <a:pt x="1149350" y="574675"/>
                </a:moveTo>
                <a:cubicBezTo>
                  <a:pt x="1149350" y="892060"/>
                  <a:pt x="892060" y="1149350"/>
                  <a:pt x="574675" y="1149350"/>
                </a:cubicBezTo>
                <a:cubicBezTo>
                  <a:pt x="257288" y="1149350"/>
                  <a:pt x="0" y="892060"/>
                  <a:pt x="0" y="574675"/>
                </a:cubicBezTo>
                <a:cubicBezTo>
                  <a:pt x="0" y="257302"/>
                  <a:pt x="257288" y="0"/>
                  <a:pt x="574675" y="0"/>
                </a:cubicBezTo>
                <a:cubicBezTo>
                  <a:pt x="892060" y="0"/>
                  <a:pt x="1149350" y="257302"/>
                  <a:pt x="1149350" y="574675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Picture 18" descr="logo UMK poziom RG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85870"/>
            <a:ext cx="1981345" cy="828530"/>
          </a:xfrm>
          <a:prstGeom prst="rect">
            <a:avLst/>
          </a:prstGeom>
        </p:spPr>
      </p:pic>
      <p:sp>
        <p:nvSpPr>
          <p:cNvPr id="2" name="AutoShape 2" descr="Znalezione obrazy dla zapytania aacs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http://woodbury.edu/wp-content/uploads/2014/07/aacsb_blue_logo-1024x81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485" t="5861" r="23344" b="28626"/>
          <a:stretch/>
        </p:blipFill>
        <p:spPr bwMode="auto">
          <a:xfrm>
            <a:off x="6972880" y="1000270"/>
            <a:ext cx="2171120" cy="21395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535" y="1537257"/>
            <a:ext cx="385675" cy="385675"/>
          </a:xfrm>
          <a:prstGeom prst="rect">
            <a:avLst/>
          </a:prstGeom>
          <a:noFill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535" y="3413740"/>
            <a:ext cx="385675" cy="385675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700" y="4407861"/>
            <a:ext cx="385675" cy="385675"/>
          </a:xfrm>
          <a:prstGeom prst="rect">
            <a:avLst/>
          </a:prstGeom>
          <a:noFill/>
        </p:spPr>
      </p:pic>
      <p:sp>
        <p:nvSpPr>
          <p:cNvPr id="16" name="TextBox 1"/>
          <p:cNvSpPr txBox="1"/>
          <p:nvPr/>
        </p:nvSpPr>
        <p:spPr>
          <a:xfrm>
            <a:off x="460375" y="3413740"/>
            <a:ext cx="8664790" cy="2262158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fontAlgn="base"/>
            <a:r>
              <a:rPr lang="en-US" sz="2000" b="1" dirty="0" smtClean="0"/>
              <a:t>Currently</a:t>
            </a:r>
            <a:r>
              <a:rPr lang="en-US" sz="2000" b="1" dirty="0"/>
              <a:t>, only </a:t>
            </a:r>
            <a:r>
              <a:rPr lang="en-US" sz="2000" b="1" dirty="0" smtClean="0"/>
              <a:t>5</a:t>
            </a:r>
            <a:r>
              <a:rPr lang="pl-PL" sz="2000" b="1" dirty="0" smtClean="0"/>
              <a:t>%</a:t>
            </a:r>
            <a:r>
              <a:rPr lang="en-US" sz="2000" b="1" dirty="0" smtClean="0"/>
              <a:t> </a:t>
            </a:r>
            <a:r>
              <a:rPr lang="en-US" sz="2000" b="1" dirty="0"/>
              <a:t>of all business schools in the world hold an AACSB accreditation </a:t>
            </a:r>
            <a:r>
              <a:rPr lang="en-US" sz="2000" dirty="0"/>
              <a:t>including: </a:t>
            </a:r>
            <a:r>
              <a:rPr lang="en-US" sz="2000" dirty="0" smtClean="0"/>
              <a:t>Harvard </a:t>
            </a:r>
            <a:r>
              <a:rPr lang="en-US" sz="2000" dirty="0"/>
              <a:t>University, London Business School</a:t>
            </a:r>
            <a:r>
              <a:rPr lang="en-US" sz="2000" dirty="0" smtClean="0"/>
              <a:t>.</a:t>
            </a:r>
            <a:endParaRPr lang="pl-PL" sz="2000" dirty="0" smtClean="0"/>
          </a:p>
          <a:p>
            <a:pPr fontAlgn="base"/>
            <a:endParaRPr lang="en-US" sz="2400" dirty="0"/>
          </a:p>
          <a:p>
            <a:pPr fontAlgn="base"/>
            <a:r>
              <a:rPr lang="en-US" sz="2000" dirty="0" smtClean="0"/>
              <a:t>Receiving </a:t>
            </a:r>
            <a:r>
              <a:rPr lang="en-US" sz="2000" dirty="0"/>
              <a:t>AACSB Accreditation means that a given institution is able to</a:t>
            </a:r>
            <a:r>
              <a:rPr lang="en-US" sz="2000" b="1" dirty="0"/>
              <a:t> achieve a rigorous set of quality standards </a:t>
            </a:r>
            <a:r>
              <a:rPr lang="en-US" sz="2000" dirty="0"/>
              <a:t>defined </a:t>
            </a:r>
            <a:r>
              <a:rPr lang="en-US" sz="2000" dirty="0" smtClean="0"/>
              <a:t>by </a:t>
            </a:r>
            <a:r>
              <a:rPr lang="en-US" sz="2000" dirty="0"/>
              <a:t>AACSB International</a:t>
            </a:r>
            <a:r>
              <a:rPr lang="en-US" sz="2000" b="1" i="1" dirty="0"/>
              <a:t>. </a:t>
            </a:r>
            <a:r>
              <a:rPr lang="en-US" sz="2000" dirty="0"/>
              <a:t>The AACSB Accreditation Standards challenge post-secondary educators to</a:t>
            </a:r>
            <a:r>
              <a:rPr lang="en-US" sz="2000" b="1" dirty="0"/>
              <a:t> pursue excellence and continuous improvement throughout their business programs. 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331642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7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Autofit/>
          </a:bodyPr>
          <a:lstStyle/>
          <a:p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Nice city, full of attractions </a:t>
            </a:r>
            <a:endParaRPr lang="pl-PL" sz="32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bg2">
                  <a:lumMod val="2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8132" name="Picture 4" descr="http://retailnet.pl/wp-content/uploads/2014/02/torun_plaz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789040"/>
            <a:ext cx="6043041" cy="2736304"/>
          </a:xfrm>
          <a:prstGeom prst="rect">
            <a:avLst/>
          </a:prstGeom>
          <a:noFill/>
        </p:spPr>
      </p:pic>
      <p:pic>
        <p:nvPicPr>
          <p:cNvPr id="48134" name="Picture 6" descr="http://www.torun.pl/sites/default/files/hala_20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041690"/>
            <a:ext cx="4608512" cy="2603334"/>
          </a:xfrm>
          <a:prstGeom prst="rect">
            <a:avLst/>
          </a:prstGeom>
          <a:noFill/>
        </p:spPr>
      </p:pic>
      <p:pic>
        <p:nvPicPr>
          <p:cNvPr id="48136" name="Picture 8" descr="http://duolook.pl/wp-content/uploads/2012/08/Gotycka-brama-do-zamku-krzyzackiego-w-toruni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2611" y="1413867"/>
            <a:ext cx="3743325" cy="3743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186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027" name="Cindy Laupfer - Lily Was Here.mp3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39200" y="228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2578100" y="25257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GB"/>
          </a:p>
        </p:txBody>
      </p:sp>
      <p:pic>
        <p:nvPicPr>
          <p:cNvPr id="257033" name="Picture 9" descr="torun_kopernik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2656"/>
            <a:ext cx="4320480" cy="6187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81" name="Picture 33" descr="http://archiwum.muzeum.torun.pl/innova/assets/fasadaKopernik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2" y="260648"/>
            <a:ext cx="4061470" cy="6092205"/>
          </a:xfrm>
          <a:prstGeom prst="rect">
            <a:avLst/>
          </a:prstGeom>
          <a:noFill/>
        </p:spPr>
      </p:pic>
      <p:pic>
        <p:nvPicPr>
          <p:cNvPr id="2083" name="Picture 35" descr="https://encrypted-tbn0.gstatic.com/images?q=tbn:ANd9GcSTXOxZIEupYKMC9Ifoe3F_8EJOd0gzel9wspnZezxTT9FZQgsnVA"/>
          <p:cNvPicPr>
            <a:picLocks noChangeAspect="1" noChangeArrowheads="1"/>
          </p:cNvPicPr>
          <p:nvPr/>
        </p:nvPicPr>
        <p:blipFill>
          <a:blip r:embed="rId7" cstate="print"/>
          <a:srcRect l="2230" t="9692" r="1877" b="12770"/>
          <a:stretch>
            <a:fillRect/>
          </a:stretch>
        </p:blipFill>
        <p:spPr bwMode="auto">
          <a:xfrm>
            <a:off x="2339752" y="5229200"/>
            <a:ext cx="3528392" cy="1312890"/>
          </a:xfrm>
          <a:prstGeom prst="rect">
            <a:avLst/>
          </a:prstGeom>
          <a:noFill/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137040852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audio>
              <p:cMediaNode numSld="23" showWhenStopped="0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702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bi.gazeta.pl/im/b0/a3/c9/z13214640V,Torun-stare-miasto--Torunski-ratusz-to-unikatowa-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50681" y="0"/>
            <a:ext cx="10295726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8341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upload.wikimedia.org/wikipedia/commons/1/1d/Torun_Rynek_Staromiejski_pierzeja_p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4217" y="0"/>
            <a:ext cx="10295725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9935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img2.national-geographic.pl/uploads/photo/123/123255/krzywa-wieza-w-toruniu-torun-123255-lar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0014" y="-90010"/>
            <a:ext cx="9264013" cy="69480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622166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www.pomorska.pl/apps/pbcsi.dll/bilde?NewTbl=1&amp;Site=PO&amp;Date=20130119&amp;Category=GALERIA&amp;ArtNo=119009995&amp;Ref=PH&amp;Item=3&amp;MaxW=670&amp;MaxH=600&amp;border=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76273" y="0"/>
            <a:ext cx="1041787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1212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78983"/>
            <a:ext cx="8229600" cy="557946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Exchange Program</a:t>
            </a:r>
            <a:r>
              <a:rPr lang="pl-PL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85750" y="1638465"/>
            <a:ext cx="859536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Exchange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in:</a:t>
            </a:r>
          </a:p>
          <a:p>
            <a:pPr algn="ctr">
              <a:lnSpc>
                <a:spcPct val="150000"/>
              </a:lnSpc>
            </a:pPr>
            <a:r>
              <a:rPr lang="en-US" sz="2000" b="1" dirty="0" smtClean="0">
                <a:solidFill>
                  <a:srgbClr val="E47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Finance</a:t>
            </a:r>
            <a:r>
              <a:rPr lang="pl-PL" sz="2000" b="1" dirty="0" smtClean="0">
                <a:solidFill>
                  <a:srgbClr val="E47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pl-PL" sz="2000" b="1" dirty="0" err="1" smtClean="0">
                <a:solidFill>
                  <a:srgbClr val="E478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Economy</a:t>
            </a:r>
            <a:endParaRPr lang="en-US" sz="2000" dirty="0">
              <a:solidFill>
                <a:srgbClr val="E4782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aims to provide advanced competencies in Economics, Finance, Management, Law that will allow graduates to work in a wide range of international contexts.</a:t>
            </a:r>
          </a:p>
          <a:p>
            <a:pPr algn="just"/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Career opportunities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Banks &amp; Financial Intermediaries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Asset Management Companies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Insurance Companies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Consulting &amp; Auditing Companies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Export Oriented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&amp; International Companies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International Trade Agencies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Central Banks</a:t>
            </a:r>
          </a:p>
          <a:p>
            <a:pPr marL="285750" indent="-285750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International Organizations </a:t>
            </a:r>
          </a:p>
        </p:txBody>
      </p:sp>
    </p:spTree>
    <p:extLst>
      <p:ext uri="{BB962C8B-B14F-4D97-AF65-F5344CB8AC3E}">
        <p14:creationId xmlns="" xmlns:p14="http://schemas.microsoft.com/office/powerpoint/2010/main" val="404605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torun.pl/img_upload/oko_maga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00581" y="0"/>
            <a:ext cx="9544581" cy="3815018"/>
          </a:xfrm>
          <a:prstGeom prst="rect">
            <a:avLst/>
          </a:prstGeom>
          <a:noFill/>
        </p:spPr>
      </p:pic>
      <p:pic>
        <p:nvPicPr>
          <p:cNvPr id="4" name="Picture 4" descr="http://www.tak.torun.pl/img_hl/torun-panorama.jpg"/>
          <p:cNvPicPr>
            <a:picLocks noChangeAspect="1" noChangeArrowheads="1"/>
          </p:cNvPicPr>
          <p:nvPr/>
        </p:nvPicPr>
        <p:blipFill>
          <a:blip r:embed="rId3" cstate="print"/>
          <a:srcRect t="26719" b="10622"/>
          <a:stretch>
            <a:fillRect/>
          </a:stretch>
        </p:blipFill>
        <p:spPr bwMode="auto">
          <a:xfrm>
            <a:off x="0" y="3429000"/>
            <a:ext cx="9144000" cy="3816424"/>
          </a:xfrm>
          <a:prstGeom prst="rect">
            <a:avLst/>
          </a:prstGeom>
          <a:noFill/>
        </p:spPr>
      </p:pic>
      <p:cxnSp>
        <p:nvCxnSpPr>
          <p:cNvPr id="6" name="Łącznik prosty 5"/>
          <p:cNvCxnSpPr/>
          <p:nvPr/>
        </p:nvCxnSpPr>
        <p:spPr>
          <a:xfrm>
            <a:off x="0" y="3429000"/>
            <a:ext cx="918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0012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evacitorun2015.com/sites/evacitorun2015.com/files/styles/large/public/field/image/zdjecie-nr-16.jpg?itok=ij01B6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38731" y="-12700"/>
            <a:ext cx="10437170" cy="6870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9510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3"/>
          <p:cNvSpPr/>
          <p:nvPr/>
        </p:nvSpPr>
        <p:spPr>
          <a:xfrm>
            <a:off x="6523881" y="-142875"/>
            <a:ext cx="1149350" cy="1149350"/>
          </a:xfrm>
          <a:custGeom>
            <a:avLst/>
            <a:gdLst>
              <a:gd name="connsiteX0" fmla="*/ 1149350 w 1149350"/>
              <a:gd name="connsiteY0" fmla="*/ 574675 h 1149350"/>
              <a:gd name="connsiteX1" fmla="*/ 574675 w 1149350"/>
              <a:gd name="connsiteY1" fmla="*/ 1149350 h 1149350"/>
              <a:gd name="connsiteX2" fmla="*/ 0 w 1149350"/>
              <a:gd name="connsiteY2" fmla="*/ 574675 h 1149350"/>
              <a:gd name="connsiteX3" fmla="*/ 574675 w 1149350"/>
              <a:gd name="connsiteY3" fmla="*/ 0 h 1149350"/>
              <a:gd name="connsiteX4" fmla="*/ 1149350 w 1149350"/>
              <a:gd name="connsiteY4" fmla="*/ 574675 h 1149350"/>
            </a:gdLst>
            <a:ahLst/>
            <a:cxnLst>
              <a:cxn ang="0">
                <a:pos x="connsiteX0" y="connsiteY0"/>
              </a:cxn>
              <a:cxn ang="1">
                <a:pos x="connsiteX1" y="connsiteY1"/>
              </a:cxn>
              <a:cxn ang="2">
                <a:pos x="connsiteX2" y="connsiteY2"/>
              </a:cxn>
              <a:cxn ang="3">
                <a:pos x="connsiteX3" y="connsiteY3"/>
              </a:cxn>
              <a:cxn ang="4">
                <a:pos x="connsiteX4" y="connsiteY4"/>
              </a:cxn>
            </a:cxnLst>
            <a:rect l="l" t="t" r="r" b="b"/>
            <a:pathLst>
              <a:path w="1149350" h="1149350">
                <a:moveTo>
                  <a:pt x="1149350" y="574675"/>
                </a:moveTo>
                <a:cubicBezTo>
                  <a:pt x="1149350" y="892060"/>
                  <a:pt x="892060" y="1149350"/>
                  <a:pt x="574675" y="1149350"/>
                </a:cubicBezTo>
                <a:cubicBezTo>
                  <a:pt x="257288" y="1149350"/>
                  <a:pt x="0" y="892060"/>
                  <a:pt x="0" y="574675"/>
                </a:cubicBezTo>
                <a:cubicBezTo>
                  <a:pt x="0" y="257302"/>
                  <a:pt x="257288" y="0"/>
                  <a:pt x="574675" y="0"/>
                </a:cubicBezTo>
                <a:cubicBezTo>
                  <a:pt x="892060" y="0"/>
                  <a:pt x="1149350" y="257302"/>
                  <a:pt x="1149350" y="574675"/>
                </a:cubicBezTo>
              </a:path>
            </a:pathLst>
          </a:custGeom>
          <a:solidFill>
            <a:srgbClr val="FFFFFF">
              <a:alpha val="100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extBox 1"/>
          <p:cNvSpPr txBox="1"/>
          <p:nvPr/>
        </p:nvSpPr>
        <p:spPr>
          <a:xfrm>
            <a:off x="376177" y="934920"/>
            <a:ext cx="8675226" cy="1179682"/>
          </a:xfrm>
          <a:prstGeom prst="rect">
            <a:avLst/>
          </a:prstGeom>
          <a:noFill/>
        </p:spPr>
        <p:txBody>
          <a:bodyPr wrap="square" lIns="0" tIns="0" rIns="0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pl-PL" sz="2800" b="1" dirty="0" err="1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Triple</a:t>
            </a:r>
            <a:r>
              <a:rPr lang="pl-PL" sz="2800" b="1" dirty="0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pl-PL" sz="2800" b="1" dirty="0" err="1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degree</a:t>
            </a:r>
            <a:r>
              <a:rPr lang="pl-PL" sz="2800" b="1" dirty="0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: </a:t>
            </a:r>
          </a:p>
          <a:p>
            <a:pPr algn="ctr">
              <a:lnSpc>
                <a:spcPts val="3000"/>
              </a:lnSpc>
            </a:pPr>
            <a:r>
              <a:rPr lang="pl-PL" sz="2800" b="1" dirty="0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NCU – </a:t>
            </a:r>
            <a:r>
              <a:rPr lang="pl-PL" sz="2800" b="1" dirty="0" err="1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Universite</a:t>
            </a:r>
            <a:r>
              <a:rPr lang="pl-PL" sz="2800" b="1" dirty="0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 </a:t>
            </a:r>
            <a:r>
              <a:rPr lang="pl-PL" sz="2800" b="1" dirty="0" err="1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d’Angers</a:t>
            </a:r>
            <a:r>
              <a:rPr lang="pl-PL" sz="2800" b="1" dirty="0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 – University of </a:t>
            </a:r>
            <a:r>
              <a:rPr lang="pl-PL" sz="2800" b="1" dirty="0" err="1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Macerata</a:t>
            </a:r>
            <a:r>
              <a:rPr lang="pl-PL" sz="2800" b="1" dirty="0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 (</a:t>
            </a:r>
            <a:r>
              <a:rPr lang="pl-PL" sz="2800" b="1" dirty="0" err="1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Italy</a:t>
            </a:r>
            <a:r>
              <a:rPr lang="pl-PL" sz="2800" b="1" dirty="0" smtClean="0">
                <a:solidFill>
                  <a:srgbClr val="254AA5"/>
                </a:solidFill>
                <a:latin typeface="Calibri" pitchFamily="18" charset="0"/>
                <a:cs typeface="Calibri" pitchFamily="18" charset="0"/>
              </a:rPr>
              <a:t>) </a:t>
            </a:r>
            <a:endParaRPr lang="pl-PL" sz="2800" b="1" dirty="0">
              <a:solidFill>
                <a:srgbClr val="254AA5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2800"/>
              </a:lnSpc>
              <a:tabLst/>
            </a:pPr>
            <a:endParaRPr lang="en-US" altLang="zh-CN" sz="2800" b="1" dirty="0">
              <a:solidFill>
                <a:srgbClr val="254AA5"/>
              </a:solidFill>
              <a:latin typeface="Calibri" pitchFamily="18" charset="0"/>
              <a:cs typeface="Calibri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482675" y="2387004"/>
            <a:ext cx="3979487" cy="2935162"/>
          </a:xfrm>
          <a:prstGeom prst="rect">
            <a:avLst/>
          </a:prstGeom>
          <a:noFill/>
        </p:spPr>
        <p:txBody>
          <a:bodyPr wrap="none" lIns="0" tIns="0" rIns="0" rtlCol="0">
            <a:spAutoFit/>
          </a:bodyPr>
          <a:lstStyle/>
          <a:p>
            <a:pPr lvl="0" defTabSz="914400">
              <a:spcBef>
                <a:spcPct val="20000"/>
              </a:spcBef>
              <a:defRPr/>
            </a:pPr>
            <a:r>
              <a:rPr lang="pl-PL" sz="2400" dirty="0" smtClean="0">
                <a:solidFill>
                  <a:srgbClr val="656263"/>
                </a:solidFill>
                <a:latin typeface="Calibri" pitchFamily="18" charset="0"/>
                <a:cs typeface="Calibri" pitchFamily="18" charset="0"/>
              </a:rPr>
              <a:t>Master in </a:t>
            </a:r>
            <a:r>
              <a:rPr lang="pl-PL" sz="2400" dirty="0" smtClean="0">
                <a:solidFill>
                  <a:srgbClr val="656263"/>
                </a:solidFill>
                <a:latin typeface="Calibri" pitchFamily="18" charset="0"/>
                <a:cs typeface="Calibri" pitchFamily="18" charset="0"/>
              </a:rPr>
              <a:t>Economics</a:t>
            </a:r>
            <a:r>
              <a:rPr lang="it-IT" sz="2400" dirty="0" smtClean="0">
                <a:solidFill>
                  <a:srgbClr val="656263"/>
                </a:solidFill>
                <a:latin typeface="Calibri" pitchFamily="18" charset="0"/>
                <a:cs typeface="Calibri" pitchFamily="18" charset="0"/>
              </a:rPr>
              <a:t> &amp; </a:t>
            </a:r>
            <a:r>
              <a:rPr lang="it-IT" sz="2400" dirty="0" err="1" smtClean="0">
                <a:solidFill>
                  <a:srgbClr val="656263"/>
                </a:solidFill>
                <a:latin typeface="Calibri" pitchFamily="18" charset="0"/>
                <a:cs typeface="Calibri" pitchFamily="18" charset="0"/>
              </a:rPr>
              <a:t>Finance</a:t>
            </a:r>
            <a:r>
              <a:rPr lang="pl-PL" sz="2400" dirty="0" smtClean="0">
                <a:solidFill>
                  <a:srgbClr val="656263"/>
                </a:solidFill>
                <a:latin typeface="Calibri" pitchFamily="18" charset="0"/>
                <a:cs typeface="Calibri" pitchFamily="18" charset="0"/>
              </a:rPr>
              <a:t>:</a:t>
            </a:r>
            <a:endParaRPr lang="pl-PL" sz="2400" dirty="0">
              <a:solidFill>
                <a:srgbClr val="656263"/>
              </a:solidFill>
              <a:latin typeface="Calibri" pitchFamily="18" charset="0"/>
              <a:cs typeface="Calibri" pitchFamily="18" charset="0"/>
            </a:endParaRPr>
          </a:p>
          <a:p>
            <a:pPr lvl="0" defTabSz="914400">
              <a:spcBef>
                <a:spcPct val="20000"/>
              </a:spcBef>
              <a:defRPr/>
            </a:pPr>
            <a:r>
              <a:rPr lang="pl-PL" sz="2400" b="1" dirty="0" smtClean="0">
                <a:solidFill>
                  <a:srgbClr val="656263"/>
                </a:solidFill>
                <a:latin typeface="Calibri" pitchFamily="18" charset="0"/>
                <a:cs typeface="Calibri" pitchFamily="18" charset="0"/>
              </a:rPr>
              <a:t>International</a:t>
            </a:r>
            <a:endParaRPr lang="it-IT" sz="2400" b="1" dirty="0" smtClean="0">
              <a:solidFill>
                <a:srgbClr val="656263"/>
              </a:solidFill>
              <a:latin typeface="Calibri" pitchFamily="18" charset="0"/>
              <a:cs typeface="Calibri" pitchFamily="18" charset="0"/>
            </a:endParaRPr>
          </a:p>
          <a:p>
            <a:pPr lvl="0" defTabSz="914400">
              <a:spcBef>
                <a:spcPct val="20000"/>
              </a:spcBef>
              <a:defRPr/>
            </a:pPr>
            <a:r>
              <a:rPr lang="it-IT" sz="2400" b="1" dirty="0" smtClean="0">
                <a:solidFill>
                  <a:srgbClr val="656263"/>
                </a:solidFill>
                <a:latin typeface="Calibri" pitchFamily="18" charset="0"/>
                <a:cs typeface="Calibri" pitchFamily="18" charset="0"/>
              </a:rPr>
              <a:t>Finance </a:t>
            </a:r>
          </a:p>
          <a:p>
            <a:pPr lvl="0" defTabSz="914400">
              <a:spcBef>
                <a:spcPct val="20000"/>
              </a:spcBef>
              <a:defRPr/>
            </a:pPr>
            <a:r>
              <a:rPr lang="it-IT" sz="2400" b="1" dirty="0" err="1" smtClean="0">
                <a:solidFill>
                  <a:srgbClr val="656263"/>
                </a:solidFill>
                <a:latin typeface="Calibri" pitchFamily="18" charset="0"/>
                <a:cs typeface="Calibri" pitchFamily="18" charset="0"/>
              </a:rPr>
              <a:t>Programme</a:t>
            </a:r>
            <a:endParaRPr lang="pl-PL" sz="2400" b="1" dirty="0">
              <a:solidFill>
                <a:srgbClr val="656263"/>
              </a:solidFill>
              <a:latin typeface="Calibri" pitchFamily="18" charset="0"/>
              <a:cs typeface="Calibri" pitchFamily="18" charset="0"/>
            </a:endParaRPr>
          </a:p>
          <a:p>
            <a:pPr lvl="0" defTabSz="914400">
              <a:spcBef>
                <a:spcPct val="20000"/>
              </a:spcBef>
              <a:defRPr/>
            </a:pPr>
            <a:endParaRPr lang="pl-PL" sz="2000" dirty="0">
              <a:solidFill>
                <a:srgbClr val="656263"/>
              </a:solidFill>
              <a:latin typeface="Calibri" pitchFamily="18" charset="0"/>
              <a:cs typeface="Calibri" pitchFamily="18" charset="0"/>
            </a:endParaRPr>
          </a:p>
          <a:p>
            <a:pPr lvl="0">
              <a:defRPr/>
            </a:pPr>
            <a:endParaRPr lang="pl-PL" sz="2000" dirty="0">
              <a:solidFill>
                <a:srgbClr val="656263"/>
              </a:solidFill>
              <a:latin typeface="Calibri" pitchFamily="18" charset="0"/>
              <a:cs typeface="Calibri" pitchFamily="18" charset="0"/>
            </a:endParaRPr>
          </a:p>
          <a:p>
            <a:pPr lvl="0" defTabSz="914400">
              <a:defRPr/>
            </a:pPr>
            <a:endParaRPr lang="pl-PL" sz="2000" dirty="0">
              <a:solidFill>
                <a:srgbClr val="656263"/>
              </a:solidFill>
              <a:latin typeface="Calibri" pitchFamily="18" charset="0"/>
              <a:cs typeface="Calibri" pitchFamily="18" charset="0"/>
            </a:endParaRPr>
          </a:p>
          <a:p>
            <a:pPr>
              <a:lnSpc>
                <a:spcPts val="1600"/>
              </a:lnSpc>
              <a:tabLst/>
            </a:pPr>
            <a:endParaRPr lang="en-US" altLang="zh-CN" sz="2000" dirty="0">
              <a:solidFill>
                <a:srgbClr val="656263"/>
              </a:solidFill>
              <a:latin typeface="Calibri" pitchFamily="18" charset="0"/>
              <a:cs typeface="Calibri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817" y="2898011"/>
            <a:ext cx="4606724" cy="345504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="" xmlns:p14="http://schemas.microsoft.com/office/powerpoint/2010/main" val="141732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23</a:t>
            </a:fld>
            <a:endParaRPr lang="it-IT" dirty="0"/>
          </a:p>
        </p:txBody>
      </p:sp>
      <p:sp>
        <p:nvSpPr>
          <p:cNvPr id="5" name="pole tekstowe 4"/>
          <p:cNvSpPr txBox="1"/>
          <p:nvPr/>
        </p:nvSpPr>
        <p:spPr>
          <a:xfrm>
            <a:off x="457200" y="1865745"/>
            <a:ext cx="82296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/>
              <a:t>Information Meeting </a:t>
            </a:r>
            <a:r>
              <a:rPr lang="pl-PL" sz="2800" b="1" dirty="0" err="1" smtClean="0"/>
              <a:t>about</a:t>
            </a:r>
            <a:r>
              <a:rPr lang="pl-PL" sz="2800" b="1" dirty="0" smtClean="0"/>
              <a:t> </a:t>
            </a:r>
            <a:r>
              <a:rPr lang="pl-PL" sz="2800" b="1" dirty="0" err="1" smtClean="0"/>
              <a:t>Triple</a:t>
            </a:r>
            <a:r>
              <a:rPr lang="pl-PL" sz="2800" b="1" dirty="0" smtClean="0"/>
              <a:t> </a:t>
            </a:r>
            <a:r>
              <a:rPr lang="pl-PL" sz="2800" b="1" dirty="0" err="1" smtClean="0"/>
              <a:t>Diploma</a:t>
            </a:r>
            <a:r>
              <a:rPr lang="pl-PL" sz="2800" b="1" dirty="0" smtClean="0"/>
              <a:t> </a:t>
            </a:r>
          </a:p>
          <a:p>
            <a:pPr algn="ctr"/>
            <a:r>
              <a:rPr lang="pl-PL" sz="2800" b="1" dirty="0" smtClean="0"/>
              <a:t>MACERATA – ANGERS - TORUŃ </a:t>
            </a:r>
          </a:p>
          <a:p>
            <a:pPr algn="ctr"/>
            <a:r>
              <a:rPr lang="it-IT" sz="2800" dirty="0" smtClean="0"/>
              <a:t>Nicoletta </a:t>
            </a:r>
            <a:r>
              <a:rPr lang="it-IT" sz="2800" dirty="0" err="1" smtClean="0"/>
              <a:t>Marinelli</a:t>
            </a:r>
            <a:endParaRPr lang="it-IT" sz="2800" dirty="0" smtClean="0"/>
          </a:p>
          <a:p>
            <a:pPr algn="ctr"/>
            <a:r>
              <a:rPr lang="it-IT" sz="2800" dirty="0" smtClean="0"/>
              <a:t>Office </a:t>
            </a:r>
            <a:r>
              <a:rPr lang="it-IT" sz="2800" dirty="0" err="1" smtClean="0"/>
              <a:t>hours</a:t>
            </a:r>
            <a:r>
              <a:rPr lang="it-IT" sz="2800" dirty="0" smtClean="0"/>
              <a:t>: </a:t>
            </a:r>
            <a:r>
              <a:rPr lang="it-IT" sz="2800" dirty="0" err="1" smtClean="0"/>
              <a:t>Monday</a:t>
            </a:r>
            <a:r>
              <a:rPr lang="it-IT" sz="2800" dirty="0" smtClean="0"/>
              <a:t> 11-13</a:t>
            </a:r>
          </a:p>
          <a:p>
            <a:pPr algn="ctr"/>
            <a:r>
              <a:rPr lang="it-IT" sz="2800" dirty="0" err="1" smtClean="0"/>
              <a:t>Email</a:t>
            </a:r>
            <a:r>
              <a:rPr lang="it-IT" sz="2800" dirty="0" smtClean="0"/>
              <a:t>: </a:t>
            </a:r>
            <a:r>
              <a:rPr lang="it-IT" sz="2800" dirty="0" smtClean="0">
                <a:hlinkClick r:id="rId2"/>
              </a:rPr>
              <a:t>nicoletta.marinelli@unimc.it</a:t>
            </a:r>
            <a:endParaRPr lang="it-IT" sz="2800" dirty="0" smtClean="0"/>
          </a:p>
        </p:txBody>
      </p:sp>
    </p:spTree>
    <p:extLst>
      <p:ext uri="{BB962C8B-B14F-4D97-AF65-F5344CB8AC3E}">
        <p14:creationId xmlns="" xmlns:p14="http://schemas.microsoft.com/office/powerpoint/2010/main" val="107745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4552"/>
            <a:ext cx="8229600" cy="557946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General Information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23851" y="1618360"/>
            <a:ext cx="8496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year study program (4 terms)</a:t>
            </a:r>
          </a:p>
          <a:p>
            <a:pPr marL="285750" indent="-285750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it-IT" sz="1600" dirty="0">
                <a:latin typeface="Arial" panose="020B0604020202020204" pitchFamily="34" charset="0"/>
                <a:cs typeface="Arial" panose="020B0604020202020204" pitchFamily="34" charset="0"/>
              </a:rPr>
              <a:t>English taught </a:t>
            </a:r>
            <a:r>
              <a:rPr lang="en-US" altLang="it-IT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Classes: (theoretical lectures, discussion of case studies, group work)</a:t>
            </a:r>
          </a:p>
          <a:p>
            <a:pPr marL="285750" indent="-285750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Integration of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theoretical and practical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competences through seminars held by professionals.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91234805"/>
              </p:ext>
            </p:extLst>
          </p:nvPr>
        </p:nvGraphicFramePr>
        <p:xfrm>
          <a:off x="1057275" y="3230721"/>
          <a:ext cx="6372225" cy="27241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26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049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049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49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049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194310">
                <a:tc>
                  <a:txBody>
                    <a:bodyPr/>
                    <a:lstStyle/>
                    <a:p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4450" marR="4445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solidFill>
                            <a:schemeClr val="tx1"/>
                          </a:solidFill>
                          <a:effectLst/>
                        </a:rPr>
                        <a:t>First </a:t>
                      </a:r>
                      <a:r>
                        <a:rPr lang="it-IT" sz="1600" kern="0" dirty="0" err="1">
                          <a:solidFill>
                            <a:schemeClr val="tx1"/>
                          </a:solidFill>
                          <a:effectLst/>
                        </a:rPr>
                        <a:t>term</a:t>
                      </a:r>
                      <a:endParaRPr lang="it-IT" sz="1600" kern="50" dirty="0">
                        <a:solidFill>
                          <a:schemeClr val="tx1"/>
                        </a:solidFill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solidFill>
                            <a:schemeClr val="tx1"/>
                          </a:solidFill>
                          <a:effectLst/>
                        </a:rPr>
                        <a:t>Second </a:t>
                      </a:r>
                      <a:r>
                        <a:rPr lang="it-IT" sz="1600" kern="0" dirty="0" err="1">
                          <a:solidFill>
                            <a:schemeClr val="tx1"/>
                          </a:solidFill>
                          <a:effectLst/>
                        </a:rPr>
                        <a:t>term</a:t>
                      </a:r>
                      <a:endParaRPr lang="it-IT" sz="1600" kern="50" dirty="0">
                        <a:solidFill>
                          <a:schemeClr val="tx1"/>
                        </a:solidFill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 smtClean="0">
                          <a:solidFill>
                            <a:schemeClr val="tx1"/>
                          </a:solidFill>
                          <a:effectLst/>
                        </a:rPr>
                        <a:t>Third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 err="1" smtClean="0">
                          <a:solidFill>
                            <a:schemeClr val="tx1"/>
                          </a:solidFill>
                          <a:effectLst/>
                        </a:rPr>
                        <a:t>term</a:t>
                      </a:r>
                      <a:endParaRPr lang="it-IT" sz="1600" kern="50" dirty="0">
                        <a:solidFill>
                          <a:schemeClr val="tx1"/>
                        </a:solidFill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 err="1">
                          <a:solidFill>
                            <a:schemeClr val="tx1"/>
                          </a:solidFill>
                          <a:effectLst/>
                        </a:rPr>
                        <a:t>Fourth</a:t>
                      </a:r>
                      <a:r>
                        <a:rPr lang="it-IT" sz="1600" kern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it-IT" sz="1600" kern="0" dirty="0" err="1">
                          <a:solidFill>
                            <a:schemeClr val="tx1"/>
                          </a:solidFill>
                          <a:effectLst/>
                        </a:rPr>
                        <a:t>term</a:t>
                      </a:r>
                      <a:endParaRPr lang="it-IT" sz="1600" kern="50" dirty="0">
                        <a:solidFill>
                          <a:schemeClr val="tx1"/>
                        </a:solidFill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endParaRPr lang="it-IT" sz="1600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44450" marR="4445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kern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Home</a:t>
                      </a:r>
                    </a:p>
                    <a:p>
                      <a:pPr marL="0" algn="ctr" defTabSz="457200" rtl="0" eaLnBrk="1" latinLnBrk="0" hangingPunct="1">
                        <a:spcAft>
                          <a:spcPts val="0"/>
                        </a:spcAft>
                      </a:pPr>
                      <a:r>
                        <a:rPr lang="it-IT" sz="1600" kern="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University</a:t>
                      </a:r>
                      <a:endParaRPr lang="it-IT" sz="1600" kern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 err="1" smtClean="0">
                          <a:effectLst/>
                        </a:rPr>
                        <a:t>University</a:t>
                      </a:r>
                      <a:endParaRPr lang="it-IT" sz="1600" kern="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 smtClean="0">
                          <a:effectLst/>
                        </a:rPr>
                        <a:t>Macerata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 err="1" smtClean="0">
                          <a:effectLst/>
                        </a:rPr>
                        <a:t>University</a:t>
                      </a:r>
                      <a:endParaRPr lang="it-IT" sz="1600" kern="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 smtClean="0">
                          <a:effectLst/>
                        </a:rPr>
                        <a:t>Angers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 err="1" smtClean="0">
                          <a:effectLst/>
                        </a:rPr>
                        <a:t>University</a:t>
                      </a:r>
                      <a:r>
                        <a:rPr lang="it-IT" sz="1600" kern="0" dirty="0" smtClean="0">
                          <a:effectLst/>
                        </a:rPr>
                        <a:t> </a:t>
                      </a:r>
                      <a:r>
                        <a:rPr lang="it-IT" sz="1600" kern="0" dirty="0">
                          <a:effectLst/>
                        </a:rPr>
                        <a:t>Torun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solidFill>
                            <a:srgbClr val="E47823"/>
                          </a:solidFill>
                          <a:effectLst/>
                        </a:rPr>
                        <a:t>Students from </a:t>
                      </a:r>
                      <a:endParaRPr lang="it-IT" sz="1600" kern="0" dirty="0" smtClean="0">
                        <a:solidFill>
                          <a:srgbClr val="E47823"/>
                        </a:solidFill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kern="0" dirty="0" err="1" smtClean="0">
                          <a:solidFill>
                            <a:srgbClr val="E47823"/>
                          </a:solidFill>
                          <a:effectLst/>
                        </a:rPr>
                        <a:t>University</a:t>
                      </a:r>
                      <a:r>
                        <a:rPr lang="it-IT" sz="1600" kern="0" dirty="0" smtClean="0">
                          <a:solidFill>
                            <a:srgbClr val="E47823"/>
                          </a:solidFill>
                          <a:effectLst/>
                        </a:rPr>
                        <a:t> Macerata</a:t>
                      </a:r>
                      <a:endParaRPr lang="it-IT" sz="1600" kern="50" dirty="0">
                        <a:solidFill>
                          <a:srgbClr val="E47823"/>
                        </a:solidFill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effectLst/>
                        </a:rPr>
                        <a:t> </a:t>
                      </a:r>
                      <a:r>
                        <a:rPr lang="it-IT" sz="1600" kern="0" dirty="0" smtClean="0">
                          <a:effectLst/>
                        </a:rPr>
                        <a:t>×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effectLst/>
                        </a:rPr>
                        <a:t>×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effectLst/>
                        </a:rPr>
                        <a:t>×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effectLst/>
                        </a:rPr>
                        <a:t>×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Students </a:t>
                      </a:r>
                      <a:r>
                        <a:rPr lang="it-IT" sz="1600" kern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from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kern="0" dirty="0" err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University</a:t>
                      </a:r>
                      <a:r>
                        <a:rPr lang="it-IT" sz="1600" kern="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it-IT" sz="1600" kern="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</a:rPr>
                        <a:t>Angers</a:t>
                      </a:r>
                      <a:endParaRPr lang="it-IT" sz="1600" kern="50" dirty="0">
                        <a:solidFill>
                          <a:schemeClr val="accent5">
                            <a:lumMod val="75000"/>
                          </a:schemeClr>
                        </a:solidFill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 smtClean="0">
                          <a:effectLst/>
                        </a:rPr>
                        <a:t>×</a:t>
                      </a:r>
                      <a:r>
                        <a:rPr lang="it-IT" sz="1600" kern="0" dirty="0">
                          <a:effectLst/>
                        </a:rPr>
                        <a:t> 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effectLst/>
                        </a:rPr>
                        <a:t>×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effectLst/>
                        </a:rPr>
                        <a:t>×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effectLst/>
                        </a:rPr>
                        <a:t>×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solidFill>
                            <a:srgbClr val="FF0000"/>
                          </a:solidFill>
                          <a:effectLst/>
                        </a:rPr>
                        <a:t>Students </a:t>
                      </a:r>
                      <a:r>
                        <a:rPr lang="it-IT" sz="1600" kern="0" dirty="0" smtClean="0">
                          <a:solidFill>
                            <a:srgbClr val="FF0000"/>
                          </a:solidFill>
                          <a:effectLst/>
                        </a:rPr>
                        <a:t>from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kern="0" dirty="0" err="1" smtClean="0">
                          <a:solidFill>
                            <a:srgbClr val="FF0000"/>
                          </a:solidFill>
                          <a:effectLst/>
                        </a:rPr>
                        <a:t>University</a:t>
                      </a:r>
                      <a:r>
                        <a:rPr lang="it-IT" sz="1600" kern="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it-IT" sz="1600" kern="0" dirty="0">
                          <a:solidFill>
                            <a:srgbClr val="FF0000"/>
                          </a:solidFill>
                          <a:effectLst/>
                        </a:rPr>
                        <a:t>Torun</a:t>
                      </a:r>
                      <a:endParaRPr lang="it-IT" sz="1600" kern="50" dirty="0">
                        <a:solidFill>
                          <a:srgbClr val="FF0000"/>
                        </a:solidFill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effectLst/>
                        </a:rPr>
                        <a:t>×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effectLst/>
                        </a:rPr>
                        <a:t>×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effectLst/>
                        </a:rPr>
                        <a:t>×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kern="0" dirty="0">
                          <a:effectLst/>
                        </a:rPr>
                        <a:t>×</a:t>
                      </a:r>
                      <a:endParaRPr lang="it-IT" sz="1600" kern="50" dirty="0">
                        <a:effectLst/>
                        <a:latin typeface="Cambria"/>
                        <a:ea typeface="SimSun"/>
                        <a:cs typeface="font268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47069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18440" y="908579"/>
            <a:ext cx="6507126" cy="557946"/>
          </a:xfrm>
        </p:spPr>
        <p:txBody>
          <a:bodyPr>
            <a:noAutofit/>
          </a:bodyPr>
          <a:lstStyle/>
          <a:p>
            <a:r>
              <a:rPr lang="en-US" sz="2400" dirty="0" smtClean="0"/>
              <a:t>Course of Study Program</a:t>
            </a:r>
            <a:endParaRPr lang="en-US" sz="2400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705392722"/>
              </p:ext>
            </p:extLst>
          </p:nvPr>
        </p:nvGraphicFramePr>
        <p:xfrm>
          <a:off x="258956" y="1447475"/>
          <a:ext cx="6075169" cy="1719812"/>
        </p:xfrm>
        <a:graphic>
          <a:graphicData uri="http://schemas.openxmlformats.org/drawingml/2006/table">
            <a:tbl>
              <a:tblPr/>
              <a:tblGrid>
                <a:gridCol w="4655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192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81039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Second </a:t>
                      </a:r>
                      <a:r>
                        <a:rPr lang="it-IT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Term</a:t>
                      </a:r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(</a:t>
                      </a:r>
                      <a:r>
                        <a:rPr lang="it-IT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University</a:t>
                      </a:r>
                      <a:r>
                        <a:rPr lang="it-IT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of Macerata – </a:t>
                      </a:r>
                      <a:r>
                        <a:rPr lang="it-IT" sz="1600" b="1" i="0" u="none" strike="noStrike" baseline="0" dirty="0" err="1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Italy</a:t>
                      </a:r>
                      <a:r>
                        <a:rPr lang="it-IT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)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782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ECTS</a:t>
                      </a: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782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b="0" kern="50" dirty="0" smtClean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Financial </a:t>
                      </a:r>
                      <a:r>
                        <a:rPr lang="en-US" sz="1600" b="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risk management</a:t>
                      </a:r>
                      <a:endParaRPr lang="it-IT" sz="1600" b="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6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600" b="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Advanced </a:t>
                      </a:r>
                      <a:r>
                        <a:rPr lang="it-IT" sz="1600" b="0" kern="50" dirty="0" err="1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international</a:t>
                      </a:r>
                      <a:r>
                        <a:rPr lang="it-IT" sz="1600" b="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 </a:t>
                      </a:r>
                      <a:r>
                        <a:rPr lang="it-IT" sz="1600" b="0" kern="50" dirty="0" err="1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trade</a:t>
                      </a:r>
                      <a:endParaRPr lang="it-IT" sz="1600" b="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6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b="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Mathematical methods for economics and </a:t>
                      </a:r>
                      <a:r>
                        <a:rPr lang="en-US" sz="1600" b="0" kern="50" dirty="0" smtClean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finance</a:t>
                      </a:r>
                      <a:endParaRPr lang="it-IT" sz="1600" b="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6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t-IT" sz="1600" b="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International marketing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50" dirty="0" smtClean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9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b="0" kern="50" dirty="0" smtClean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Financial </a:t>
                      </a:r>
                      <a:r>
                        <a:rPr lang="en-US" sz="1600" b="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crisis</a:t>
                      </a:r>
                      <a:endParaRPr lang="it-IT" sz="1600" b="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50" dirty="0" smtClean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3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Total</a:t>
                      </a:r>
                      <a:r>
                        <a:rPr lang="it-IT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ECTS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782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30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782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156386217"/>
              </p:ext>
            </p:extLst>
          </p:nvPr>
        </p:nvGraphicFramePr>
        <p:xfrm>
          <a:off x="2935481" y="3311603"/>
          <a:ext cx="6075169" cy="1232132"/>
        </p:xfrm>
        <a:graphic>
          <a:graphicData uri="http://schemas.openxmlformats.org/drawingml/2006/table">
            <a:tbl>
              <a:tblPr/>
              <a:tblGrid>
                <a:gridCol w="4655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192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81039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Third </a:t>
                      </a:r>
                      <a:r>
                        <a:rPr lang="it-IT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Term</a:t>
                      </a:r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(</a:t>
                      </a:r>
                      <a:r>
                        <a:rPr lang="it-IT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University</a:t>
                      </a:r>
                      <a:r>
                        <a:rPr lang="it-IT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of Angers – France)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ECTS</a:t>
                      </a: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Corporate Finance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5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9</a:t>
                      </a:r>
                      <a:endParaRPr lang="it-IT" sz="1600" kern="5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Financial Regulation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11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GB" sz="160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Law &amp; Economics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10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Total</a:t>
                      </a:r>
                      <a:r>
                        <a:rPr lang="it-IT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ECTS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30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09992138"/>
              </p:ext>
            </p:extLst>
          </p:nvPr>
        </p:nvGraphicFramePr>
        <p:xfrm>
          <a:off x="258956" y="4687230"/>
          <a:ext cx="6075169" cy="1475972"/>
        </p:xfrm>
        <a:graphic>
          <a:graphicData uri="http://schemas.openxmlformats.org/drawingml/2006/table">
            <a:tbl>
              <a:tblPr/>
              <a:tblGrid>
                <a:gridCol w="46559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192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81039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Third </a:t>
                      </a:r>
                      <a:r>
                        <a:rPr lang="it-IT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Term</a:t>
                      </a:r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(</a:t>
                      </a:r>
                      <a:r>
                        <a:rPr lang="it-IT" sz="1600" b="1" i="0" u="none" strike="noStrike" dirty="0" err="1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University</a:t>
                      </a:r>
                      <a:r>
                        <a:rPr lang="it-IT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of Torun – Poland)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ECTS</a:t>
                      </a: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Master's Diploma Seminar / Master Thesis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5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10</a:t>
                      </a:r>
                      <a:endParaRPr lang="it-IT" sz="1600" kern="5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Academic Writing and Research Seminars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5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8</a:t>
                      </a:r>
                      <a:endParaRPr lang="it-IT" sz="1600" kern="5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6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Financial Analysis and Managerial Accounting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kern="5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6</a:t>
                      </a:r>
                      <a:endParaRPr lang="it-IT" sz="1600" kern="5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pl-PL" sz="16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Portfolio Theory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kern="50" dirty="0">
                          <a:effectLst/>
                          <a:latin typeface="Arial" panose="020B0604020202020204" pitchFamily="34" charset="0"/>
                          <a:ea typeface="SimSun"/>
                          <a:cs typeface="Arial" panose="020B0604020202020204" pitchFamily="34" charset="0"/>
                        </a:rPr>
                        <a:t>6</a:t>
                      </a:r>
                      <a:endParaRPr lang="it-IT" sz="1600" kern="50" dirty="0">
                        <a:effectLst/>
                        <a:latin typeface="Arial" panose="020B0604020202020204" pitchFamily="34" charset="0"/>
                        <a:ea typeface="SimSun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81039"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Total</a:t>
                      </a:r>
                      <a:r>
                        <a:rPr lang="it-IT" sz="1600" b="1" i="0" u="none" strike="noStrike" baseline="0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 ECTS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it-IT" sz="16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30</a:t>
                      </a:r>
                      <a:endParaRPr lang="it-IT" sz="16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6466" marR="6466" marT="6466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988581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4834"/>
            <a:ext cx="8229600" cy="557946"/>
          </a:xfrm>
        </p:spPr>
        <p:txBody>
          <a:bodyPr>
            <a:no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Admission requirements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66700" y="1799898"/>
            <a:ext cx="85953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maximum of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ten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from each institution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will be selected to participate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program.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are required to be compliant with the eligibility criteria in effect in each country to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enroll to a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master’s degree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Italian and University of Macerata regulations require that students must hold a 3-years Bachelor’s degree in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economic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finance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or management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disciplines.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English language: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English language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will be a preferential condition for the selection.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1581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84834"/>
            <a:ext cx="8229600" cy="557946"/>
          </a:xfrm>
        </p:spPr>
        <p:txBody>
          <a:bodyPr>
            <a:noAutofit/>
          </a:bodyPr>
          <a:lstStyle/>
          <a:p>
            <a:r>
              <a:rPr lang="pl-PL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Practical</a:t>
            </a:r>
            <a:r>
              <a:rPr lang="pl-PL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information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66700" y="1799898"/>
            <a:ext cx="859536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The students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admitted to the exchange program will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only pay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registration fees of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their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institutions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and they will be admitted in the partner universities in force of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mutual agreement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students selected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joining the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mobility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are required to collect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30 credits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in each semester. The rules to take and repeat exams are those in effect in the university which hosts the group of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students.</a:t>
            </a: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During the abroad-terms students may receive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financial support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by applying to the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Erasmus+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9420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67983" y="1856105"/>
            <a:ext cx="8420100" cy="1362075"/>
          </a:xfrm>
        </p:spPr>
        <p:txBody>
          <a:bodyPr>
            <a:noAutofit/>
          </a:bodyPr>
          <a:lstStyle/>
          <a:p>
            <a:pPr algn="ctr"/>
            <a:r>
              <a:rPr lang="fr-FR" sz="2000" cap="none" dirty="0"/>
              <a:t/>
            </a:r>
            <a:br>
              <a:rPr lang="fr-FR" sz="2000" cap="none" dirty="0"/>
            </a:br>
            <a:r>
              <a:rPr lang="fr-FR" sz="3600" cap="none" dirty="0" smtClean="0"/>
              <a:t>Partner </a:t>
            </a:r>
            <a:r>
              <a:rPr lang="fr-FR" sz="3600" cap="none" dirty="0" err="1" smtClean="0"/>
              <a:t>Universities</a:t>
            </a:r>
            <a:endParaRPr lang="fr-FR" sz="2000" i="1" cap="none" dirty="0"/>
          </a:p>
        </p:txBody>
      </p:sp>
      <p:sp>
        <p:nvSpPr>
          <p:cNvPr id="6" name="Text Placeholder 7"/>
          <p:cNvSpPr txBox="1">
            <a:spLocks/>
          </p:cNvSpPr>
          <p:nvPr/>
        </p:nvSpPr>
        <p:spPr>
          <a:xfrm>
            <a:off x="691833" y="3070543"/>
            <a:ext cx="7772400" cy="15001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b="0" i="1" kern="1200">
                <a:solidFill>
                  <a:schemeClr val="tx1">
                    <a:tint val="75000"/>
                  </a:schemeClr>
                </a:solidFill>
                <a:latin typeface="Arial Italic"/>
                <a:ea typeface="+mn-ea"/>
                <a:cs typeface="Arial Italic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it-IT" i="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81" y="3603136"/>
            <a:ext cx="3041729" cy="1159169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433" y="3573121"/>
            <a:ext cx="1219200" cy="121920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3458" y="3775050"/>
            <a:ext cx="1828800" cy="81534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6620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en-GB" smtClean="0"/>
              <a:pPr/>
              <a:t>8</a:t>
            </a:fld>
            <a:endParaRPr lang="en-GB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57200" y="1819275"/>
            <a:ext cx="8296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University of Macerata is one of the three oldest public universities in Italy and among the oldest in Europe, founded 1290</a:t>
            </a:r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583" y="869925"/>
            <a:ext cx="1828800" cy="815340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105273"/>
            <a:ext cx="3048000" cy="1920240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337" y="4105273"/>
            <a:ext cx="3393585" cy="1899717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969" y="2581274"/>
            <a:ext cx="2857500" cy="160972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0" y="2333624"/>
            <a:ext cx="2476500" cy="1857375"/>
          </a:xfrm>
          <a:prstGeom prst="rect">
            <a:avLst/>
          </a:prstGeom>
        </p:spPr>
      </p:pic>
      <p:sp>
        <p:nvSpPr>
          <p:cNvPr id="17" name="CasellaDiTesto 16"/>
          <p:cNvSpPr txBox="1"/>
          <p:nvPr/>
        </p:nvSpPr>
        <p:spPr>
          <a:xfrm>
            <a:off x="2973581" y="6333473"/>
            <a:ext cx="31708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u="sng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https://</a:t>
            </a:r>
            <a:r>
              <a:rPr lang="it-IT" sz="1400" u="sng" dirty="0" smtClean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www.youtube.com/unimcwebtv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357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583" y="965175"/>
            <a:ext cx="1828800" cy="815340"/>
          </a:xfrm>
          <a:prstGeom prst="rect">
            <a:avLst/>
          </a:prstGeom>
        </p:spPr>
      </p:pic>
      <p:sp>
        <p:nvSpPr>
          <p:cNvPr id="9" name="Sottotitolo 2"/>
          <p:cNvSpPr txBox="1">
            <a:spLocks/>
          </p:cNvSpPr>
          <p:nvPr/>
        </p:nvSpPr>
        <p:spPr>
          <a:xfrm>
            <a:off x="4876800" y="2031902"/>
            <a:ext cx="3724275" cy="3740248"/>
          </a:xfrm>
          <a:prstGeom prst="rect">
            <a:avLst/>
          </a:prstGeom>
        </p:spPr>
        <p:txBody>
          <a:bodyPr vert="horz" lIns="182880" tIns="0">
            <a:noAutofit/>
          </a:bodyPr>
          <a:lstStyle>
            <a:lvl1pPr marL="36576" indent="0" algn="r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bg2">
                    <a:shade val="2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250"/>
              </a:spcBef>
              <a:buClr>
                <a:schemeClr val="accent1"/>
              </a:buClr>
              <a:buSzPct val="100000"/>
              <a:buFont typeface="Verdana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250"/>
              </a:spcBef>
              <a:buClr>
                <a:schemeClr val="accent2">
                  <a:tint val="85000"/>
                  <a:satMod val="285000"/>
                </a:schemeClr>
              </a:buClr>
              <a:buSzPct val="100000"/>
              <a:buFont typeface="Wingdings 2"/>
              <a:buNone/>
              <a:defRPr kumimoji="0"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230"/>
              </a:spcBef>
              <a:buClr>
                <a:schemeClr val="accent2">
                  <a:tint val="85000"/>
                  <a:satMod val="285000"/>
                </a:schemeClr>
              </a:buClr>
              <a:buSzPct val="112000"/>
              <a:buFont typeface="Verdana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250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7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257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Verdana"/>
              <a:buNone/>
              <a:defRPr kumimoji="0" sz="15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255"/>
              </a:spcBef>
              <a:buClr>
                <a:schemeClr val="accent3">
                  <a:tint val="85000"/>
                  <a:satMod val="275000"/>
                </a:schemeClr>
              </a:buClr>
              <a:buSzPct val="100000"/>
              <a:buFont typeface="Wingdings 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algn="just">
              <a:spcAft>
                <a:spcPts val="600"/>
              </a:spcAft>
            </a:pPr>
            <a:r>
              <a:rPr lang="en-GB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Strong university-industry linkages in one of the largest fashion &amp; design district; very export oriented with many job opportunities</a:t>
            </a:r>
          </a:p>
          <a:p>
            <a:pPr marL="0" algn="just">
              <a:spcAft>
                <a:spcPts val="600"/>
              </a:spcAft>
            </a:pPr>
            <a:r>
              <a:rPr lang="en-GB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Typical small ancient Italian city; student focused; environment friendly; everything at a walking distance in the historic centre;</a:t>
            </a:r>
          </a:p>
          <a:p>
            <a:pPr marL="0" algn="just">
              <a:spcAft>
                <a:spcPts val="600"/>
              </a:spcAft>
            </a:pPr>
            <a:r>
              <a:rPr lang="en-GB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excellent university sport facilities; famous opera house &amp; theatre. </a:t>
            </a:r>
          </a:p>
          <a:p>
            <a:pPr marL="0" algn="just">
              <a:spcAft>
                <a:spcPts val="600"/>
              </a:spcAft>
            </a:pPr>
            <a:r>
              <a:rPr lang="en-GB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of life really affordable (compared to other Italian cities)</a:t>
            </a:r>
          </a:p>
          <a:p>
            <a:pPr marL="0" algn="just">
              <a:spcAft>
                <a:spcPts val="600"/>
              </a:spcAft>
            </a:pPr>
            <a:r>
              <a:rPr lang="en-GB" altLang="en-US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 Environment</a:t>
            </a:r>
          </a:p>
          <a:p>
            <a:pPr marL="0" algn="just">
              <a:spcAft>
                <a:spcPts val="600"/>
              </a:spcAft>
            </a:pPr>
            <a:endParaRPr lang="en-GB" alt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>
              <a:spcAft>
                <a:spcPts val="600"/>
              </a:spcAft>
            </a:pPr>
            <a:endParaRPr lang="en-GB" alt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>
              <a:spcAft>
                <a:spcPts val="600"/>
              </a:spcAft>
            </a:pPr>
            <a:endParaRPr lang="en-GB" alt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>
              <a:spcAft>
                <a:spcPts val="600"/>
              </a:spcAft>
            </a:pPr>
            <a:endParaRPr lang="en-GB" altLang="en-US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>
              <a:spcAft>
                <a:spcPts val="600"/>
              </a:spcAft>
            </a:pPr>
            <a:endParaRPr lang="en-GB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algn="just">
              <a:spcAft>
                <a:spcPts val="600"/>
              </a:spcAft>
            </a:pPr>
            <a:endParaRPr lang="en-GB" sz="1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1698527"/>
            <a:ext cx="2286000" cy="15240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683" y="2870835"/>
            <a:ext cx="2209800" cy="1325880"/>
          </a:xfrm>
          <a:prstGeom prst="rect">
            <a:avLst/>
          </a:prstGeom>
        </p:spPr>
      </p:pic>
      <p:pic>
        <p:nvPicPr>
          <p:cNvPr id="10" name="Picture 22" descr="Sferisterio_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411" y="4114800"/>
            <a:ext cx="3194590" cy="197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60067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3"/>
</p:tagLst>
</file>

<file path=ppt/theme/theme1.xml><?xml version="1.0" encoding="utf-8"?>
<a:theme xmlns:a="http://schemas.openxmlformats.org/drawingml/2006/main" name="UniMC Economia e 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UniMC Economia e Diritto</Template>
  <TotalTime>2189</TotalTime>
  <Words>662</Words>
  <Application>Microsoft Office PowerPoint</Application>
  <PresentationFormat>Presentazione su schermo (4:3)</PresentationFormat>
  <Paragraphs>156</Paragraphs>
  <Slides>23</Slides>
  <Notes>1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4" baseType="lpstr">
      <vt:lpstr>UniMC Economia e Diritto</vt:lpstr>
      <vt:lpstr>Multiple diploma student exchange programme  International Finance Programme IFP: Italy-France-Poland</vt:lpstr>
      <vt:lpstr>The Exchange Programme</vt:lpstr>
      <vt:lpstr>General Information</vt:lpstr>
      <vt:lpstr>Course of Study Program</vt:lpstr>
      <vt:lpstr>Admission requirements</vt:lpstr>
      <vt:lpstr>Practical information</vt:lpstr>
      <vt:lpstr> Partner Universities</vt:lpstr>
      <vt:lpstr>Diapositiva 8</vt:lpstr>
      <vt:lpstr>Diapositiva 9</vt:lpstr>
      <vt:lpstr>Diapositiva 10</vt:lpstr>
      <vt:lpstr>Diapositiva 11</vt:lpstr>
      <vt:lpstr>Location in the centre of Poland</vt:lpstr>
      <vt:lpstr>Diapositiva 13</vt:lpstr>
      <vt:lpstr>Nice city, full of attractions 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Offerta FORmativa a.a. 2013/2016</dc:title>
  <dc:creator>Admin</dc:creator>
  <cp:lastModifiedBy>utente</cp:lastModifiedBy>
  <cp:revision>99</cp:revision>
  <dcterms:created xsi:type="dcterms:W3CDTF">2013-11-05T10:08:10Z</dcterms:created>
  <dcterms:modified xsi:type="dcterms:W3CDTF">2017-05-18T08:37:50Z</dcterms:modified>
</cp:coreProperties>
</file>